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73" r:id="rId5"/>
    <p:sldId id="268" r:id="rId6"/>
    <p:sldId id="262" r:id="rId7"/>
    <p:sldId id="263" r:id="rId8"/>
    <p:sldId id="269" r:id="rId9"/>
    <p:sldId id="259" r:id="rId10"/>
    <p:sldId id="260" r:id="rId11"/>
    <p:sldId id="264" r:id="rId12"/>
    <p:sldId id="270" r:id="rId13"/>
    <p:sldId id="267" r:id="rId14"/>
    <p:sldId id="266" r:id="rId15"/>
    <p:sldId id="272" r:id="rId16"/>
    <p:sldId id="265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8" Target="../media/image22.png" Type="http://schemas.openxmlformats.org/officeDocument/2006/relationships/image"/><Relationship Id="rId3" Target="../media/image17.jpeg" Type="http://schemas.openxmlformats.org/officeDocument/2006/relationships/image"/><Relationship Id="rId7" Target="../media/image21.png" Type="http://schemas.openxmlformats.org/officeDocument/2006/relationships/image"/><Relationship Id="rId12" Target="../media/image26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0.png" Type="http://schemas.openxmlformats.org/officeDocument/2006/relationships/image"/><Relationship Id="rId11" Target="../media/image25.jpeg" Type="http://schemas.openxmlformats.org/officeDocument/2006/relationships/image"/><Relationship Id="rId5" Target="../media/image19.png" Type="http://schemas.openxmlformats.org/officeDocument/2006/relationships/image"/><Relationship Id="rId10" Target="../media/image24.jpeg" Type="http://schemas.openxmlformats.org/officeDocument/2006/relationships/image"/><Relationship Id="rId4" Target="../media/image18.jpeg" Type="http://schemas.openxmlformats.org/officeDocument/2006/relationships/image"/><Relationship Id="rId9" Target="../media/image23.pn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851648" cy="30529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Использование современных педагогических технологий как условие реализации урока на основе требований ФГОС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опыта работы </a:t>
            </a:r>
          </a:p>
          <a:p>
            <a:r>
              <a:rPr lang="ru-RU" dirty="0" smtClean="0"/>
              <a:t>учителей начальных классов</a:t>
            </a:r>
          </a:p>
          <a:p>
            <a:r>
              <a:rPr lang="ru-RU" dirty="0" smtClean="0"/>
              <a:t>МКОУ «Мостовской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5. Игровые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Урок литературного чтения 2 класс</a:t>
            </a:r>
          </a:p>
          <a:p>
            <a:pPr marL="0" indent="0">
              <a:buNone/>
            </a:pPr>
            <a:r>
              <a:rPr lang="ru-RU" b="1" dirty="0" smtClean="0"/>
              <a:t>Тема</a:t>
            </a:r>
            <a:r>
              <a:rPr lang="ru-RU" b="1" dirty="0"/>
              <a:t>: </a:t>
            </a:r>
            <a:r>
              <a:rPr lang="ru-RU" dirty="0"/>
              <a:t>В. Левин  «Чудеса в авоське»;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УУД: </a:t>
            </a:r>
            <a:r>
              <a:rPr lang="ru-RU" dirty="0" smtClean="0"/>
              <a:t>  </a:t>
            </a:r>
            <a:r>
              <a:rPr lang="ru-RU" dirty="0"/>
              <a:t>Формировать положительную мотивацию к обучению чтению</a:t>
            </a:r>
            <a:r>
              <a:rPr lang="ru-RU" dirty="0" smtClean="0"/>
              <a:t>. Принимать </a:t>
            </a:r>
            <a:r>
              <a:rPr lang="ru-RU" dirty="0"/>
              <a:t>и удерживать учебную задачу.  </a:t>
            </a:r>
          </a:p>
          <a:p>
            <a:pPr marL="0" indent="0">
              <a:buNone/>
            </a:pPr>
            <a:r>
              <a:rPr lang="ru-RU" b="1" dirty="0"/>
              <a:t>Учебное задание: </a:t>
            </a:r>
            <a:r>
              <a:rPr lang="ru-RU" dirty="0"/>
              <a:t>На доске висят картинки веселых человечков</a:t>
            </a:r>
            <a:r>
              <a:rPr lang="ru-RU" dirty="0" smtClean="0"/>
              <a:t>. Нужно </a:t>
            </a:r>
            <a:r>
              <a:rPr lang="ru-RU" dirty="0"/>
              <a:t>снять , прочитать загадку, добавить слово по рифме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5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6.Проектные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Урок  литературного чтения 4 класс</a:t>
            </a:r>
          </a:p>
          <a:p>
            <a:r>
              <a:rPr lang="ru-RU" b="1" dirty="0"/>
              <a:t>Тема: </a:t>
            </a:r>
            <a:r>
              <a:rPr lang="ru-RU" dirty="0"/>
              <a:t>X. К. Андерсен «Русалочка»;   </a:t>
            </a:r>
          </a:p>
          <a:p>
            <a:r>
              <a:rPr lang="ru-RU" b="1" dirty="0"/>
              <a:t>УУД: </a:t>
            </a:r>
            <a:r>
              <a:rPr lang="ru-RU" dirty="0"/>
              <a:t>Цитировать. Составлять цитатный план. Выделять в эпизоде главное и в целом тексте</a:t>
            </a:r>
          </a:p>
          <a:p>
            <a:r>
              <a:rPr lang="ru-RU" b="1" dirty="0"/>
              <a:t>Проект: </a:t>
            </a:r>
            <a:r>
              <a:rPr lang="ru-RU" dirty="0"/>
              <a:t>Книга «своими руками» по сказке</a:t>
            </a:r>
          </a:p>
          <a:p>
            <a:r>
              <a:rPr lang="ru-RU" b="1" dirty="0" smtClean="0"/>
              <a:t> Учебное задание: </a:t>
            </a:r>
            <a:r>
              <a:rPr lang="ru-RU" dirty="0" smtClean="0"/>
              <a:t>проиллюстрировать </a:t>
            </a:r>
            <a:r>
              <a:rPr lang="ru-RU" dirty="0"/>
              <a:t>части сказки, с использованием цитат из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35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ru-RU" b="1" dirty="0"/>
              <a:t>Урок  технологии 3 класс</a:t>
            </a:r>
          </a:p>
          <a:p>
            <a:r>
              <a:rPr lang="ru-RU" b="1" dirty="0" smtClean="0"/>
              <a:t> Тема</a:t>
            </a:r>
            <a:r>
              <a:rPr lang="ru-RU" b="1" dirty="0"/>
              <a:t>: </a:t>
            </a:r>
            <a:r>
              <a:rPr lang="ru-RU" dirty="0"/>
              <a:t>Приёмы выполнения разметки и построения фигур с помощью циркуля</a:t>
            </a:r>
            <a:r>
              <a:rPr lang="ru-RU" dirty="0" smtClean="0"/>
              <a:t>. Новые </a:t>
            </a:r>
            <a:r>
              <a:rPr lang="ru-RU" dirty="0"/>
              <a:t>приёмы конструирования и моделирования форм .Ёлочное украшение «звезда».</a:t>
            </a:r>
          </a:p>
          <a:p>
            <a:r>
              <a:rPr lang="ru-RU" b="1" dirty="0"/>
              <a:t>УУД: </a:t>
            </a:r>
            <a:r>
              <a:rPr lang="ru-RU" dirty="0"/>
              <a:t>Проектировать варианты изделия и их </a:t>
            </a:r>
            <a:r>
              <a:rPr lang="ru-RU" dirty="0" smtClean="0"/>
              <a:t>конструкцию</a:t>
            </a:r>
            <a:r>
              <a:rPr lang="ru-RU" dirty="0" smtClean="0"/>
              <a:t>. Прогнозировать </a:t>
            </a:r>
            <a:r>
              <a:rPr lang="ru-RU" dirty="0"/>
              <a:t>действия, необходимые для выполнения практической </a:t>
            </a:r>
            <a:r>
              <a:rPr lang="ru-RU" dirty="0" smtClean="0"/>
              <a:t>работы</a:t>
            </a:r>
            <a:r>
              <a:rPr lang="ru-RU" dirty="0" smtClean="0"/>
              <a:t>. Планировать </a:t>
            </a:r>
            <a:r>
              <a:rPr lang="ru-RU" dirty="0"/>
              <a:t>умственные и практические действия.</a:t>
            </a:r>
          </a:p>
          <a:p>
            <a:r>
              <a:rPr lang="ru-RU" b="1" dirty="0"/>
              <a:t>Проект: </a:t>
            </a:r>
            <a:r>
              <a:rPr lang="ru-RU" dirty="0"/>
              <a:t>Инструкция игрушки на елку из бумаги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9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7.Информационно-коммуникационные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Видеофрагментами   </a:t>
            </a:r>
          </a:p>
          <a:p>
            <a:pPr marL="0" indent="0">
              <a:buNone/>
            </a:pPr>
            <a:r>
              <a:rPr lang="ru-RU" dirty="0" smtClean="0"/>
              <a:t>2)Видео/фотодокументами </a:t>
            </a:r>
            <a:r>
              <a:rPr lang="ru-RU" dirty="0"/>
              <a:t>(фотографии и кинофильмы из частных или государственных архивов);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.)</a:t>
            </a:r>
            <a:r>
              <a:rPr lang="ru-RU" dirty="0" err="1"/>
              <a:t>Медиалекциями</a:t>
            </a:r>
            <a:r>
              <a:rPr lang="ru-RU" dirty="0"/>
              <a:t> (мультипликация явления, сопровождающая голосом диктора и звуковыми эффектами, или слайд-шоу, также сопровождающиеся дикторским текстом);</a:t>
            </a:r>
          </a:p>
          <a:p>
            <a:pPr marL="0" indent="0">
              <a:buNone/>
            </a:pPr>
            <a:r>
              <a:rPr lang="ru-RU" dirty="0" smtClean="0"/>
              <a:t>4)Электронное </a:t>
            </a:r>
            <a:r>
              <a:rPr lang="ru-RU" dirty="0"/>
              <a:t>образовательные ресурсы   к учебнику(официальный сайт «Гармония»)</a:t>
            </a:r>
          </a:p>
          <a:p>
            <a:pPr marL="0" indent="0">
              <a:buNone/>
            </a:pPr>
            <a:r>
              <a:rPr lang="ru-RU" dirty="0"/>
              <a:t>5) электронное сопровождение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4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8.Систему инновационной оценки «портфолио»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4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ru-RU" dirty="0"/>
              <a:t>9.Тестовые технологии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0406"/>
            <a:ext cx="1800200" cy="230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1512168" cy="196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895749"/>
            <a:ext cx="1296144" cy="168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441" y="4998243"/>
            <a:ext cx="14319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1408113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366" y="2740573"/>
            <a:ext cx="1427163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937" y="1484784"/>
            <a:ext cx="1474787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42" y="5410539"/>
            <a:ext cx="1146175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61" y="4573229"/>
            <a:ext cx="112712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73229"/>
            <a:ext cx="112236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306280"/>
            <a:ext cx="1152128" cy="150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96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</a:t>
            </a:r>
            <a:r>
              <a:rPr lang="ru-RU" dirty="0" err="1"/>
              <a:t>Здоровьесберегающие</a:t>
            </a:r>
            <a:r>
              <a:rPr lang="ru-RU" dirty="0"/>
              <a:t> технологии.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/>
              <a:t>1) различные весёлые  стихотворные  и электронные физкультминутки для туловища     ,  гимнастику для глаз  .</a:t>
            </a:r>
          </a:p>
          <a:p>
            <a:pPr marL="0" indent="0">
              <a:buNone/>
            </a:pPr>
            <a:r>
              <a:rPr lang="ru-RU" sz="2900" dirty="0"/>
              <a:t>2)На разных уроках решаются задачи со </a:t>
            </a:r>
            <a:r>
              <a:rPr lang="ru-RU" sz="2900" dirty="0" err="1"/>
              <a:t>здоровьесберегающим</a:t>
            </a:r>
            <a:r>
              <a:rPr lang="ru-RU" sz="2900" dirty="0"/>
              <a:t> содержанием:</a:t>
            </a:r>
          </a:p>
          <a:p>
            <a:pPr marL="0" indent="0">
              <a:buNone/>
            </a:pPr>
            <a:r>
              <a:rPr lang="ru-RU" sz="2900" b="1" dirty="0"/>
              <a:t>Окружающий мир</a:t>
            </a:r>
          </a:p>
          <a:p>
            <a:pPr marL="0" indent="0">
              <a:buNone/>
            </a:pPr>
            <a:r>
              <a:rPr lang="ru-RU" sz="2900" dirty="0"/>
              <a:t>   В результате изучения </a:t>
            </a:r>
            <a:r>
              <a:rPr lang="ru-RU" sz="2900" b="1" u="sng" dirty="0"/>
              <a:t>правил безопасной жизни </a:t>
            </a:r>
            <a:r>
              <a:rPr lang="ru-RU" sz="2900" dirty="0"/>
              <a:t>выпускник научится:</a:t>
            </a:r>
          </a:p>
          <a:p>
            <a:pPr marL="0" indent="0">
              <a:buNone/>
            </a:pPr>
            <a:r>
              <a:rPr lang="ru-RU" sz="2900" dirty="0" smtClean="0"/>
              <a:t>•осознавать </a:t>
            </a:r>
            <a:r>
              <a:rPr lang="ru-RU" sz="2900" dirty="0"/>
              <a:t>ценность здоровья и здорового образа жизни;</a:t>
            </a:r>
          </a:p>
          <a:p>
            <a:pPr marL="0" indent="0">
              <a:buNone/>
            </a:pPr>
            <a:r>
              <a:rPr lang="ru-RU" sz="2900" dirty="0" smtClean="0"/>
              <a:t>•оценивать </a:t>
            </a:r>
            <a:r>
              <a:rPr lang="ru-RU" sz="2900" dirty="0"/>
              <a:t>опасность некоторых природных явлений, общения с незнакомыми людьми;</a:t>
            </a:r>
          </a:p>
          <a:p>
            <a:pPr marL="0" indent="0">
              <a:buNone/>
            </a:pPr>
            <a:r>
              <a:rPr lang="ru-RU" sz="2900" dirty="0" smtClean="0"/>
              <a:t>•соблюдать </a:t>
            </a:r>
            <a:r>
              <a:rPr lang="ru-RU" sz="2900" dirty="0"/>
              <a:t>правила личной гигиены, безопасные нормы поведения в школе и других общественных местах; </a:t>
            </a:r>
          </a:p>
          <a:p>
            <a:pPr marL="0" indent="0">
              <a:buNone/>
            </a:pPr>
            <a:r>
              <a:rPr lang="ru-RU" sz="2900" dirty="0" smtClean="0"/>
              <a:t>•соблюдать </a:t>
            </a:r>
            <a:r>
              <a:rPr lang="ru-RU" sz="2900" dirty="0"/>
              <a:t>нормы безопасного и культурного поведения в транспорте и на улицах города;</a:t>
            </a:r>
          </a:p>
          <a:p>
            <a:pPr marL="0" indent="0">
              <a:buNone/>
            </a:pPr>
            <a:r>
              <a:rPr lang="ru-RU" sz="2900" dirty="0" smtClean="0"/>
              <a:t>•объяснять </a:t>
            </a:r>
            <a:r>
              <a:rPr lang="ru-RU" sz="2900" dirty="0"/>
              <a:t>безопасные правила обращения с электричеством, газом, водой;</a:t>
            </a:r>
          </a:p>
          <a:p>
            <a:pPr marL="0" indent="0">
              <a:buNone/>
            </a:pPr>
            <a:r>
              <a:rPr lang="ru-RU" sz="2900" dirty="0" smtClean="0"/>
              <a:t>•составлять </a:t>
            </a:r>
            <a:r>
              <a:rPr lang="ru-RU" sz="2900" dirty="0"/>
              <a:t>и выполнять режим дня.</a:t>
            </a:r>
          </a:p>
          <a:p>
            <a:pPr marL="0" indent="0">
              <a:buNone/>
            </a:pPr>
            <a:r>
              <a:rPr lang="ru-RU" sz="2900" i="1" dirty="0"/>
              <a:t>Выпускник получит возможность научиться:</a:t>
            </a:r>
          </a:p>
          <a:p>
            <a:pPr marL="0" indent="0">
              <a:buNone/>
            </a:pPr>
            <a:r>
              <a:rPr lang="ru-RU" sz="2900" i="1" dirty="0" smtClean="0"/>
              <a:t>•сохранять </a:t>
            </a:r>
            <a:r>
              <a:rPr lang="ru-RU" sz="2900" i="1" dirty="0"/>
              <a:t>здоровье своего организма, его внутренних органов и органов чувств;</a:t>
            </a:r>
          </a:p>
          <a:p>
            <a:pPr marL="0" indent="0">
              <a:buNone/>
            </a:pPr>
            <a:r>
              <a:rPr lang="ru-RU" sz="2900" i="1" dirty="0" smtClean="0"/>
              <a:t>•следовать </a:t>
            </a:r>
            <a:r>
              <a:rPr lang="ru-RU" sz="2900" i="1" dirty="0"/>
              <a:t>правилам здорового образа жизни;</a:t>
            </a:r>
          </a:p>
          <a:p>
            <a:pPr marL="0" indent="0">
              <a:buNone/>
            </a:pPr>
            <a:r>
              <a:rPr lang="ru-RU" sz="2900" i="1" dirty="0" smtClean="0"/>
              <a:t>•соблюдать </a:t>
            </a:r>
            <a:r>
              <a:rPr lang="ru-RU" sz="2900" i="1" dirty="0"/>
              <a:t>правила противопожарной безопасности;</a:t>
            </a:r>
          </a:p>
          <a:p>
            <a:pPr marL="0" indent="0">
              <a:buNone/>
            </a:pPr>
            <a:r>
              <a:rPr lang="ru-RU" sz="2900" i="1" dirty="0" smtClean="0"/>
              <a:t>•оказывать </a:t>
            </a:r>
            <a:r>
              <a:rPr lang="ru-RU" sz="2900" i="1" dirty="0"/>
              <a:t>первую помощь при лёгких травмах (порез, ушиб, ожог).</a:t>
            </a:r>
          </a:p>
          <a:p>
            <a:endParaRPr lang="ru-RU" sz="2900" dirty="0"/>
          </a:p>
          <a:p>
            <a:pPr marL="0" indent="0">
              <a:buNone/>
            </a:pPr>
            <a:r>
              <a:rPr lang="ru-RU" sz="2900" b="1" dirty="0"/>
              <a:t>Технология</a:t>
            </a:r>
          </a:p>
          <a:p>
            <a:pPr marL="0" indent="0">
              <a:buNone/>
            </a:pPr>
            <a:r>
              <a:rPr lang="ru-RU" sz="2900" dirty="0"/>
              <a:t>Тема: Учимся работать с нитками и  иглой.   Пришивание пуговиц .</a:t>
            </a:r>
          </a:p>
          <a:p>
            <a:pPr marL="0" indent="0">
              <a:buNone/>
            </a:pPr>
            <a:r>
              <a:rPr lang="ru-RU" sz="2900" dirty="0"/>
              <a:t>УУД</a:t>
            </a:r>
            <a:r>
              <a:rPr lang="ru-RU" sz="2900" dirty="0" smtClean="0"/>
              <a:t>: Обучение </a:t>
            </a:r>
            <a:r>
              <a:rPr lang="ru-RU" sz="2900" dirty="0"/>
              <a:t>правилам и приемам безопасной и </a:t>
            </a:r>
            <a:r>
              <a:rPr lang="ru-RU" sz="2900" dirty="0" smtClean="0"/>
              <a:t>   аккуратной </a:t>
            </a:r>
            <a:r>
              <a:rPr lang="ru-RU" sz="2900" dirty="0"/>
              <a:t>работы с нитками и иглой.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35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Вывод: 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Доступная </a:t>
            </a:r>
            <a:r>
              <a:rPr lang="ru-RU" dirty="0"/>
              <a:t>форма подачи учебного материала, создание ситуации успешности, доброжелательная атмосфера на уроке - все это помогает учащимся лучше усваивать трудный и «сухой» материал учебника. Так же не нужно забывать одно золотое правило при всей фантастичности возможностей современных технологий: они не самоцель, а лишь – это средство достижения дидактической </a:t>
            </a:r>
            <a:r>
              <a:rPr lang="ru-RU" dirty="0" smtClean="0"/>
              <a:t>цели:   получить </a:t>
            </a:r>
            <a:r>
              <a:rPr lang="ru-RU" dirty="0"/>
              <a:t>те результаты, которые предъявляет ФГОС НОО.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82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 smtClean="0"/>
              <a:t>"</a:t>
            </a:r>
            <a:r>
              <a:rPr lang="ru-RU" dirty="0"/>
              <a:t>Скажи мне, и я забуду. </a:t>
            </a:r>
          </a:p>
          <a:p>
            <a:pPr marL="0" indent="0" algn="r">
              <a:buNone/>
            </a:pPr>
            <a:r>
              <a:rPr lang="ru-RU" dirty="0"/>
              <a:t>Покажи мне, – я смогу запомнить. </a:t>
            </a:r>
          </a:p>
          <a:p>
            <a:pPr marL="0" indent="0" algn="r">
              <a:buNone/>
            </a:pPr>
            <a:r>
              <a:rPr lang="ru-RU" dirty="0"/>
              <a:t>Позволь мне это сделать самому,</a:t>
            </a:r>
          </a:p>
          <a:p>
            <a:pPr marL="0" indent="0" algn="r">
              <a:buNone/>
            </a:pPr>
            <a:r>
              <a:rPr lang="ru-RU" dirty="0"/>
              <a:t>и я научусь".</a:t>
            </a:r>
          </a:p>
          <a:p>
            <a:pPr marL="0" indent="0" algn="r">
              <a:buNone/>
            </a:pPr>
            <a:r>
              <a:rPr lang="ru-RU" dirty="0"/>
              <a:t>(Конфуций)</a:t>
            </a:r>
          </a:p>
        </p:txBody>
      </p:sp>
    </p:spTree>
    <p:extLst>
      <p:ext uri="{BB962C8B-B14F-4D97-AF65-F5344CB8AC3E}">
        <p14:creationId xmlns:p14="http://schemas.microsoft.com/office/powerpoint/2010/main" val="11386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/>
              <a:t>1. Технология проблемного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Урок литературного чтения(в период обучения грамоте) 1 класс</a:t>
            </a:r>
          </a:p>
          <a:p>
            <a:r>
              <a:rPr lang="ru-RU" b="1" dirty="0"/>
              <a:t>Тема: </a:t>
            </a:r>
            <a:r>
              <a:rPr lang="ru-RU" dirty="0"/>
              <a:t>Согласные звуки: твёрдые и мягкие</a:t>
            </a:r>
          </a:p>
          <a:p>
            <a:r>
              <a:rPr lang="ru-RU" b="1" dirty="0"/>
              <a:t>УУД: - </a:t>
            </a:r>
            <a:r>
              <a:rPr lang="ru-RU" dirty="0"/>
              <a:t>Понимать и принимать сообщаемую учителем информацию, а также информацию, представленную в  изобразительной и модельной форме, переводить её в словесную форму. Разграничивать новые и известные сведения, воспроизводить их. Выполнять наблюдения, действия анализа, синтеза, сравнения, группировки, моделирования; коллективно делать простые умозаключения, обобщения.</a:t>
            </a:r>
          </a:p>
          <a:p>
            <a:r>
              <a:rPr lang="ru-RU" b="1" dirty="0"/>
              <a:t>Ход урока:</a:t>
            </a:r>
          </a:p>
          <a:p>
            <a:pPr marL="0" indent="0">
              <a:buNone/>
            </a:pPr>
            <a:r>
              <a:rPr lang="ru-RU" b="1" dirty="0" smtClean="0"/>
              <a:t>Учебное </a:t>
            </a:r>
            <a:r>
              <a:rPr lang="ru-RU" b="1" dirty="0"/>
              <a:t>задание: </a:t>
            </a:r>
            <a:r>
              <a:rPr lang="ru-RU" dirty="0"/>
              <a:t>Дрессированные животные готовятся к выступлению. Назовите их. Животных много, давайте составить программу  , так чтобы все животные успели выступить, а зрителю было интересно.</a:t>
            </a:r>
          </a:p>
          <a:p>
            <a:pPr marL="0" indent="0">
              <a:buNone/>
            </a:pPr>
            <a:r>
              <a:rPr lang="ru-RU" dirty="0" smtClean="0"/>
              <a:t>Дети предлагают выпустить 1) домашних и диких по группам. (Но из домашних только лошадь) 2) Хищных и нехищных)  3) по первым звукам в слове (схема возле иллюстрации)</a:t>
            </a:r>
          </a:p>
          <a:p>
            <a:pPr marL="0" indent="0">
              <a:buNone/>
            </a:pPr>
            <a:r>
              <a:rPr lang="ru-RU" dirty="0" smtClean="0"/>
              <a:t>Дети </a:t>
            </a:r>
            <a:r>
              <a:rPr lang="ru-RU" dirty="0"/>
              <a:t>произносят слова, наблюдают за произношением первых звуков, составляют пары слов по твердости-мягкости первых звуков.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85184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1733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1317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00315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714625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96826"/>
            <a:ext cx="18764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0398"/>
            <a:ext cx="1962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Урок русского языка 2 класс</a:t>
            </a:r>
          </a:p>
          <a:p>
            <a:r>
              <a:rPr lang="ru-RU" b="1" dirty="0"/>
              <a:t>Тема: </a:t>
            </a:r>
            <a:r>
              <a:rPr lang="ru-RU" dirty="0"/>
              <a:t>Непарные по глухости-звонкости согласные – не орфограммы («Когда доверять?)</a:t>
            </a:r>
          </a:p>
          <a:p>
            <a:r>
              <a:rPr lang="ru-RU" b="1" dirty="0"/>
              <a:t>УУД</a:t>
            </a:r>
            <a:r>
              <a:rPr lang="ru-RU" b="1" dirty="0" smtClean="0"/>
              <a:t>:</a:t>
            </a:r>
            <a:r>
              <a:rPr lang="ru-RU" dirty="0" smtClean="0"/>
              <a:t>       </a:t>
            </a:r>
            <a:r>
              <a:rPr lang="ru-RU" dirty="0"/>
              <a:t>Осуществлять анализ с выделением существенных признаков, делать умозаключение, моделировать выводы, подводить факты языка под понятие, проводить сравнение, классификацию по заданным критериям.  </a:t>
            </a:r>
          </a:p>
          <a:p>
            <a:r>
              <a:rPr lang="ru-RU" b="1" dirty="0" smtClean="0"/>
              <a:t>Учебное </a:t>
            </a:r>
            <a:r>
              <a:rPr lang="ru-RU" b="1" dirty="0"/>
              <a:t>задание</a:t>
            </a:r>
            <a:r>
              <a:rPr lang="ru-RU" b="1" dirty="0" smtClean="0"/>
              <a:t>:  </a:t>
            </a:r>
            <a:r>
              <a:rPr lang="ru-RU" dirty="0"/>
              <a:t>вопрос мальчика-иностранца «Говорят, что иногда парным по </a:t>
            </a:r>
            <a:r>
              <a:rPr lang="ru-RU" dirty="0" smtClean="0"/>
              <a:t>звонкости-глухости </a:t>
            </a:r>
            <a:r>
              <a:rPr lang="ru-RU" dirty="0"/>
              <a:t>согласным можно доверять и обозначать их буквами так, как слышишь</a:t>
            </a:r>
            <a:r>
              <a:rPr lang="ru-RU" dirty="0" smtClean="0"/>
              <a:t>. Когда </a:t>
            </a:r>
            <a:r>
              <a:rPr lang="ru-RU" dirty="0"/>
              <a:t>это бывает?</a:t>
            </a:r>
          </a:p>
          <a:p>
            <a:r>
              <a:rPr lang="ru-RU" b="1" dirty="0" smtClean="0"/>
              <a:t>Ход урока:  </a:t>
            </a:r>
            <a:r>
              <a:rPr lang="ru-RU" dirty="0" smtClean="0"/>
              <a:t>Наблюдение за </a:t>
            </a:r>
            <a:r>
              <a:rPr lang="ru-RU" dirty="0"/>
              <a:t>произношением парных согласных,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Вставить пропущенные </a:t>
            </a:r>
            <a:r>
              <a:rPr lang="ru-RU" dirty="0"/>
              <a:t>буквы, используя-слова из справочного бюро. </a:t>
            </a:r>
            <a:r>
              <a:rPr lang="ru-RU" dirty="0" smtClean="0"/>
              <a:t>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Сравнение наблюдений с </a:t>
            </a:r>
            <a:r>
              <a:rPr lang="ru-RU" dirty="0"/>
              <a:t>выводом учебника.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229200"/>
            <a:ext cx="9017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9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5400" b="1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r>
              <a:rPr lang="ru-RU" sz="4800" b="1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4900" b="1" dirty="0">
                <a:latin typeface="Times New Roman"/>
                <a:ea typeface="Calibri"/>
                <a:cs typeface="Times New Roman"/>
              </a:rPr>
              <a:t>. Исследовательская работа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Урок окружающего мира 2 класс</a:t>
            </a:r>
          </a:p>
          <a:p>
            <a:r>
              <a:rPr lang="ru-RU" b="1" dirty="0"/>
              <a:t>Тема: </a:t>
            </a:r>
            <a:r>
              <a:rPr lang="ru-RU" dirty="0"/>
              <a:t>Вода на Земле. Океаны и моря.</a:t>
            </a:r>
          </a:p>
          <a:p>
            <a:r>
              <a:rPr lang="ru-RU" b="1" dirty="0"/>
              <a:t>УУД: </a:t>
            </a:r>
            <a:r>
              <a:rPr lang="ru-RU" dirty="0"/>
              <a:t>Ставят познавательную задачу, выполняют опыты , моделируя морскую воду; </a:t>
            </a:r>
          </a:p>
          <a:p>
            <a:r>
              <a:rPr lang="ru-RU" dirty="0"/>
              <a:t>рассказывают о значении моря для людей, обсуждают экологические проблемы, связанные с их деятельностью, обсуждают правила безопасного поведения на море;</a:t>
            </a:r>
          </a:p>
          <a:p>
            <a:r>
              <a:rPr lang="ru-RU" b="1" dirty="0"/>
              <a:t>Исследовательская работа : </a:t>
            </a:r>
            <a:r>
              <a:rPr lang="ru-RU" dirty="0"/>
              <a:t>Тайны воды</a:t>
            </a:r>
          </a:p>
          <a:p>
            <a:pPr marL="0" indent="0">
              <a:buNone/>
            </a:pPr>
            <a:r>
              <a:rPr lang="ru-RU" dirty="0" smtClean="0"/>
              <a:t>«Вода-растворитель», «Цвет воды», «Очищение воды»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05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r>
              <a:rPr lang="ru-RU" sz="4400" b="1" dirty="0"/>
              <a:t>3.   Обучение в сотрудничестве (командная, групповая работа)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Урок технологии  1класс </a:t>
            </a:r>
            <a:r>
              <a:rPr lang="ru-RU" b="1" dirty="0" smtClean="0"/>
              <a:t>Тема: </a:t>
            </a:r>
            <a:r>
              <a:rPr lang="ru-RU" dirty="0"/>
              <a:t>“ Лепим из пластилина  «Дары осени».</a:t>
            </a:r>
          </a:p>
          <a:p>
            <a:r>
              <a:rPr lang="ru-RU" b="1" dirty="0"/>
              <a:t>УУД: </a:t>
            </a:r>
            <a:r>
              <a:rPr lang="ru-RU" dirty="0"/>
              <a:t>Планировать работу, обсуждать её с товарищем</a:t>
            </a:r>
            <a:r>
              <a:rPr lang="ru-RU" dirty="0" smtClean="0"/>
              <a:t>. </a:t>
            </a:r>
            <a:r>
              <a:rPr lang="ru-RU" dirty="0"/>
              <a:t>Распределять общий объём работы</a:t>
            </a:r>
            <a:r>
              <a:rPr lang="ru-RU" dirty="0" smtClean="0"/>
              <a:t>. </a:t>
            </a:r>
            <a:r>
              <a:rPr lang="ru-RU" dirty="0"/>
              <a:t>Осуществлять совместную деятельность по изготовлению изделий</a:t>
            </a:r>
            <a:r>
              <a:rPr lang="ru-RU" dirty="0" smtClean="0"/>
              <a:t>. </a:t>
            </a:r>
            <a:r>
              <a:rPr lang="ru-RU" dirty="0"/>
              <a:t>Производить оценку выполненной работы (своей и товарищей).</a:t>
            </a:r>
          </a:p>
          <a:p>
            <a:r>
              <a:rPr lang="ru-RU" b="1" dirty="0"/>
              <a:t>Ход урока</a:t>
            </a:r>
            <a:r>
              <a:rPr lang="ru-RU" b="1" dirty="0" smtClean="0"/>
              <a:t>:</a:t>
            </a:r>
            <a:r>
              <a:rPr lang="ru-RU" dirty="0" smtClean="0"/>
              <a:t>  </a:t>
            </a:r>
            <a:r>
              <a:rPr lang="ru-RU" dirty="0" smtClean="0"/>
              <a:t>Беседа </a:t>
            </a:r>
            <a:r>
              <a:rPr lang="ru-RU" dirty="0"/>
              <a:t>о собранном богатом урожае, об осенних работах, проведенных всей семьей на огороде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Вывод: когда </a:t>
            </a:r>
            <a:r>
              <a:rPr lang="ru-RU" dirty="0"/>
              <a:t>работаешь в коллективе, то нужно выполнять некоторые правила: договариваться о выполняемых операциях, помогать друг другу, поддерживать.</a:t>
            </a:r>
          </a:p>
          <a:p>
            <a:r>
              <a:rPr lang="ru-RU" dirty="0" smtClean="0"/>
              <a:t> Распределение  обязанностей  </a:t>
            </a:r>
            <a:r>
              <a:rPr lang="ru-RU" dirty="0"/>
              <a:t>в паре: один изготавливает корзинку, другой овощи и фрукты.</a:t>
            </a:r>
          </a:p>
          <a:p>
            <a:r>
              <a:rPr lang="ru-RU" dirty="0" smtClean="0"/>
              <a:t>Итог урока  :</a:t>
            </a:r>
            <a:r>
              <a:rPr lang="ru-RU" dirty="0"/>
              <a:t>1) у кого получилось собрать самый богатый урожай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2) удалось ли вам договариваться в паре, оцените работу своего напарника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3324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79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Урок русского языка2 класс</a:t>
            </a:r>
          </a:p>
          <a:p>
            <a:r>
              <a:rPr lang="ru-RU" b="1" dirty="0"/>
              <a:t>Тема</a:t>
            </a:r>
            <a:r>
              <a:rPr lang="ru-RU" dirty="0"/>
              <a:t>: орфограммы парных по глухости-звонкости  согласных</a:t>
            </a:r>
          </a:p>
          <a:p>
            <a:r>
              <a:rPr lang="ru-RU" b="1" dirty="0"/>
              <a:t>УУД: </a:t>
            </a:r>
            <a:r>
              <a:rPr lang="ru-RU" dirty="0"/>
              <a:t>Участвовать в коллективном обсуждении вопросов, в совместном решении задач, распределять роли,  дополнять и контролировать друг друга. Делиться своими «открытиями» дома, рассказывать о своих достижениях</a:t>
            </a:r>
          </a:p>
          <a:p>
            <a:r>
              <a:rPr lang="ru-RU" b="1" dirty="0"/>
              <a:t>Учебное задание в паре </a:t>
            </a:r>
            <a:r>
              <a:rPr lang="ru-RU" dirty="0"/>
              <a:t>: Назови друг другу не только парные, но и непарные по глухости-звонкости согласные.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4704"/>
            <a:ext cx="1219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47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4.Разноуровневое </a:t>
            </a:r>
            <a:r>
              <a:rPr lang="ru-RU" sz="4400" b="1" dirty="0"/>
              <a:t>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 уроках русского языка 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 1)мальчик </a:t>
            </a:r>
            <a:r>
              <a:rPr lang="ru-RU" dirty="0"/>
              <a:t>Антон, который пошел в первый класс. Он задает вопросы, на которые ребята отвечают.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2)Вместе </a:t>
            </a:r>
            <a:r>
              <a:rPr lang="ru-RU" dirty="0"/>
              <a:t>с ним усердно занимается мальчик-иностранец. Ему язык дается трудно, он задает вопросы более сложного уровня.</a:t>
            </a:r>
          </a:p>
          <a:p>
            <a:pPr marL="0" indent="0">
              <a:buNone/>
            </a:pPr>
            <a:r>
              <a:rPr lang="ru-RU" dirty="0" smtClean="0"/>
              <a:t>   3)Флажок </a:t>
            </a:r>
            <a:r>
              <a:rPr lang="ru-RU" dirty="0"/>
              <a:t>обозначает более трудное задание.</a:t>
            </a:r>
          </a:p>
          <a:p>
            <a:pPr marL="0" indent="0">
              <a:buNone/>
            </a:pPr>
            <a:r>
              <a:rPr lang="ru-RU" dirty="0" smtClean="0"/>
              <a:t>   4)При </a:t>
            </a:r>
            <a:r>
              <a:rPr lang="ru-RU" dirty="0"/>
              <a:t>затруднениях учебник дает ссылку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памятку.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162" y="980728"/>
            <a:ext cx="11588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161" y="2617242"/>
            <a:ext cx="904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37" y="4045992"/>
            <a:ext cx="1104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040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1139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Использование современных педагогических технологий как условие реализации урока на основе требований ФГОС</vt:lpstr>
      <vt:lpstr>Презентация PowerPoint</vt:lpstr>
      <vt:lpstr>1. Технология проблемного обучения</vt:lpstr>
      <vt:lpstr>Презентация PowerPoint</vt:lpstr>
      <vt:lpstr>Презентация PowerPoint</vt:lpstr>
      <vt:lpstr>. 2. Исследовательская работа</vt:lpstr>
      <vt:lpstr>3.   Обучение в сотрудничестве (командная, групповая работа)</vt:lpstr>
      <vt:lpstr>Презентация PowerPoint</vt:lpstr>
      <vt:lpstr>4.Разноуровневое обучение</vt:lpstr>
      <vt:lpstr>5. Игровые технологии</vt:lpstr>
      <vt:lpstr>6.Проектные методы обучения</vt:lpstr>
      <vt:lpstr>Презентация PowerPoint</vt:lpstr>
      <vt:lpstr>7.Информационно-коммуникационные технологии</vt:lpstr>
      <vt:lpstr>8.Систему инновационной оценки «портфолио»</vt:lpstr>
      <vt:lpstr>9.Тестовые технологии</vt:lpstr>
      <vt:lpstr>10. Здоровьесберегающие технологии.</vt:lpstr>
      <vt:lpstr>Вывод: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педагогических технологий как условие реализациии</dc:title>
  <dc:creator>Пользователь</dc:creator>
  <cp:lastModifiedBy>Пользователь</cp:lastModifiedBy>
  <cp:revision>14</cp:revision>
  <dcterms:created xsi:type="dcterms:W3CDTF">2014-10-07T12:44:24Z</dcterms:created>
  <dcterms:modified xsi:type="dcterms:W3CDTF">2014-10-07T18:05:19Z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289938</vt:lpwstr>
  </property>
  <property fmtid="{D5CDD505-2E9C-101B-9397-08002B2CF9AE}" name="NXPowerLiteSettings" pid="3">
    <vt:lpwstr>F7200358026400</vt:lpwstr>
  </property>
  <property fmtid="{D5CDD505-2E9C-101B-9397-08002B2CF9AE}" name="NXPowerLiteVersion" pid="4">
    <vt:lpwstr>D5.1.3</vt:lpwstr>
  </property>
</Properties>
</file>