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&amp;Mcy;&amp;acy;&amp;scy;&amp;tcy;&amp;iecy;&amp;rcy;&amp;icy;&amp;mcy; &amp;icy; &amp;rcy;&amp;ucy;&amp;kcy;&amp;ocy;&amp;dcy;&amp;iecy;&amp;lcy;&amp;icy;&amp;mcy; &amp;kcy; &amp;Ncy;&amp;ocy;&amp;vcy;&amp;ocy;&amp;mcy;&amp;ucy; &amp;gcy;&amp;ocy;&amp;dcy;&amp;ucy;. - &amp;Scy;&amp;tcy;&amp;rcy;&amp;acy;&amp;ncy;&amp;icy;&amp;tscy;&amp;acy; 3" id="9" name="Рисунок 8"/>
          <p:cNvPicPr/>
          <p:nvPr/>
        </p:nvPicPr>
        <p:blipFill>
          <a:blip cstate="print"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457200"/>
            <a:ext cx="7162800" cy="40011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ru-RU" smtClean="0" sz="2000">
                <a:solidFill>
                  <a:srgbClr val="7030A0"/>
                </a:solidFill>
                <a:latin charset="0" pitchFamily="18" typeface="Times New Roman"/>
                <a:cs charset="0" pitchFamily="18" typeface="Times New Roman"/>
              </a:rPr>
              <a:t>МКОУ «Мостовская СОШ»</a:t>
            </a:r>
            <a:endParaRPr b="1" dirty="0" lang="ru-RU" sz="2000">
              <a:solidFill>
                <a:srgbClr val="7030A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762000"/>
            <a:ext cx="8534400" cy="2308324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/>
          <a:p>
            <a:pPr algn="ctr"/>
            <a:r>
              <a:rPr b="1" dirty="0" lang="ru-RU" smtClean="0" sz="7200">
                <a:ln cmpd="dbl" w="24500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algn="tl" blurRad="38100" dir="7020000" dist="38100">
                    <a:srgbClr val="000000">
                      <a:alpha val="35000"/>
                    </a:srgbClr>
                  </a:outerShdw>
                </a:effectLst>
              </a:rPr>
              <a:t>Январь – февраль  </a:t>
            </a:r>
            <a:r>
              <a:rPr b="1" dirty="0" lang="ru-RU" smtClean="0" sz="7200">
                <a:ln cmpd="dbl" w="24500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algn="tl" blurRad="38100" dir="7020000" dist="38100">
                    <a:srgbClr val="000000">
                      <a:alpha val="35000"/>
                    </a:srgbClr>
                  </a:outerShdw>
                </a:effectLst>
              </a:rPr>
              <a:t>2015</a:t>
            </a:r>
            <a:endParaRPr b="1" dirty="0" lang="ru-RU" sz="7200">
              <a:ln cmpd="dbl" w="24500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algn="tl" blurRad="38100" dir="7020000" dist="38100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descr="IMG_8493" id="1026" name="Picture 2"/>
          <p:cNvPicPr>
            <a:picLocks noChangeArrowheads="1" noChangeAspect="1"/>
          </p:cNvPicPr>
          <p:nvPr/>
        </p:nvPicPr>
        <p:blipFill>
          <a:blip cstate="print" r:embed="rId3"/>
          <a:srcRect r="42"/>
          <a:stretch>
            <a:fillRect/>
          </a:stretch>
        </p:blipFill>
        <p:spPr bwMode="auto">
          <a:xfrm>
            <a:off x="3657600" y="3124200"/>
            <a:ext cx="1918651" cy="1905000"/>
          </a:xfrm>
          <a:prstGeom prst="round2Diag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C:\Users\учитель\Desktop\фото\ОВМанус\IMG_8609.JPG" id="2050" name="Picture 2"/>
          <p:cNvPicPr>
            <a:picLocks noChangeArrowheads="1" noChangeAspect="1"/>
          </p:cNvPicPr>
          <p:nvPr/>
        </p:nvPicPr>
        <p:blipFill>
          <a:blip cstate="print" r:embed="rId4"/>
          <a:srcRect b="45"/>
          <a:stretch>
            <a:fillRect/>
          </a:stretch>
        </p:blipFill>
        <p:spPr bwMode="auto">
          <a:xfrm>
            <a:off x="609600" y="2209800"/>
            <a:ext cx="2362200" cy="1828800"/>
          </a:xfrm>
          <a:prstGeom prst="roundRect">
            <a:avLst/>
          </a:prstGeom>
          <a:noFill/>
        </p:spPr>
      </p:pic>
      <p:pic>
        <p:nvPicPr>
          <p:cNvPr descr="C:\Users\учитель\Desktop\фото\Зарничка\IMG_8564.JPG" id="4" name="Picture 2"/>
          <p:cNvPicPr>
            <a:picLocks noChangeArrowheads="1" noChangeAspect="1"/>
          </p:cNvPicPr>
          <p:nvPr/>
        </p:nvPicPr>
        <p:blipFill>
          <a:blip cstate="print" r:embed="rId5"/>
          <a:srcRect/>
          <a:stretch>
            <a:fillRect/>
          </a:stretch>
        </p:blipFill>
        <p:spPr bwMode="auto">
          <a:xfrm>
            <a:off x="6273800" y="2133600"/>
            <a:ext cx="2641600" cy="1981200"/>
          </a:xfrm>
          <a:prstGeom prst="roundRect">
            <a:avLst/>
          </a:prstGeom>
          <a:noFill/>
        </p:spPr>
      </p:pic>
      <p:pic>
        <p:nvPicPr>
          <p:cNvPr descr="C:\Users\учитель\Desktop\мне\Для газеты (патриотическое воспитание)\фото для газеты\IMG_8674.JPG" id="2051" name="Picture 3"/>
          <p:cNvPicPr>
            <a:picLocks noChangeArrowheads="1" noChangeAspect="1"/>
          </p:cNvPicPr>
          <p:nvPr/>
        </p:nvPicPr>
        <p:blipFill>
          <a:blip cstate="print" r:embed="rId6"/>
          <a:srcRect b="42"/>
          <a:stretch>
            <a:fillRect/>
          </a:stretch>
        </p:blipFill>
        <p:spPr bwMode="auto">
          <a:xfrm>
            <a:off x="457200" y="4724400"/>
            <a:ext cx="2819400" cy="1828800"/>
          </a:xfrm>
          <a:prstGeom prst="roundRect">
            <a:avLst/>
          </a:prstGeom>
          <a:noFill/>
        </p:spPr>
      </p:pic>
      <p:pic>
        <p:nvPicPr>
          <p:cNvPr descr="C:\Users\учитель\Desktop\фото\зарница\IMG_8653.JPG" id="2052" name="Picture 4"/>
          <p:cNvPicPr>
            <a:picLocks noChangeArrowheads="1" noChangeAspect="1"/>
          </p:cNvPicPr>
          <p:nvPr/>
        </p:nvPicPr>
        <p:blipFill>
          <a:blip cstate="print" r:embed="rId7"/>
          <a:srcRect/>
          <a:stretch>
            <a:fillRect/>
          </a:stretch>
        </p:blipFill>
        <p:spPr bwMode="auto">
          <a:xfrm>
            <a:off x="6096000" y="4572000"/>
            <a:ext cx="2743200" cy="2057400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10600" cy="19389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b="1" dirty="0" i="1" lang="ru-RU" smtClean="0" sz="2000">
                <a:latin charset="0" pitchFamily="34" typeface="Arial"/>
                <a:cs charset="0" pitchFamily="34" typeface="Arial"/>
              </a:rPr>
              <a:t>28 января в рамках </a:t>
            </a:r>
            <a:r>
              <a:rPr b="1" dirty="0" err="1" i="1" lang="ru-RU" smtClean="0" sz="2000">
                <a:latin charset="0" pitchFamily="34" typeface="Arial"/>
                <a:cs charset="0" pitchFamily="34" typeface="Arial"/>
              </a:rPr>
              <a:t>профориентационной</a:t>
            </a:r>
            <a:r>
              <a:rPr b="1" dirty="0" i="1" lang="ru-RU" smtClean="0" sz="2000">
                <a:latin charset="0" pitchFamily="34" typeface="Arial"/>
                <a:cs charset="0" pitchFamily="34" typeface="Arial"/>
              </a:rPr>
              <a:t> работы прошла встреча учащихся 10 и 11 классов с Ларионовой Т.И., ассистентом кафедры </a:t>
            </a:r>
            <a:r>
              <a:rPr b="1" dirty="0" err="1" i="1" lang="ru-RU" smtClean="0" sz="2000">
                <a:latin charset="0" pitchFamily="34" typeface="Arial"/>
                <a:cs charset="0" pitchFamily="34" typeface="Arial"/>
              </a:rPr>
              <a:t>ПОТиД</a:t>
            </a:r>
            <a:r>
              <a:rPr b="1" dirty="0" i="1" lang="ru-RU" smtClean="0" sz="2000">
                <a:latin charset="0" pitchFamily="34" typeface="Arial"/>
                <a:cs charset="0" pitchFamily="34" typeface="Arial"/>
              </a:rPr>
              <a:t> КГУ. Татьяна Ивановна подробно рассказала о деятельности педагогического факультета, направлениях подготовки, деятельности </a:t>
            </a:r>
            <a:r>
              <a:rPr b="1" dirty="0" err="1" i="1" lang="ru-RU" smtClean="0" sz="2000">
                <a:latin charset="0" pitchFamily="34" typeface="Arial"/>
                <a:cs charset="0" pitchFamily="34" typeface="Arial"/>
              </a:rPr>
              <a:t>Молодёжно</a:t>
            </a:r>
            <a:r>
              <a:rPr b="1" dirty="0" i="1" lang="ru-RU" smtClean="0" sz="2000">
                <a:latin charset="0" pitchFamily="34" typeface="Arial"/>
                <a:cs charset="0" pitchFamily="34" typeface="Arial"/>
              </a:rPr>
              <a:t> - </a:t>
            </a:r>
            <a:r>
              <a:rPr b="1" dirty="0" err="1" i="1" lang="ru-RU" smtClean="0" sz="2000">
                <a:latin charset="0" pitchFamily="34" typeface="Arial"/>
                <a:cs charset="0" pitchFamily="34" typeface="Arial"/>
              </a:rPr>
              <a:t>досугового</a:t>
            </a:r>
            <a:r>
              <a:rPr b="1" dirty="0" i="1" lang="ru-RU" smtClean="0" sz="2000">
                <a:latin charset="0" pitchFamily="34" typeface="Arial"/>
                <a:cs charset="0" pitchFamily="34" typeface="Arial"/>
              </a:rPr>
              <a:t> центра.</a:t>
            </a:r>
            <a:endParaRPr b="1" dirty="0" i="1" lang="ru-RU" sz="2000">
              <a:latin charset="0" pitchFamily="34" typeface="Arial"/>
              <a:cs charset="0" pitchFamily="34" typeface="Arial"/>
            </a:endParaRPr>
          </a:p>
        </p:txBody>
      </p:sp>
      <p:pic>
        <p:nvPicPr>
          <p:cNvPr id="1026" name="Picture 2"/>
          <p:cNvPicPr>
            <a:picLocks noChangeArrowheads="1" noChangeAspect="1"/>
          </p:cNvPicPr>
          <p:nvPr/>
        </p:nvPicPr>
        <p:blipFill>
          <a:blip cstate="print" r:embed="rId2"/>
          <a:srcRect b="24"/>
          <a:stretch>
            <a:fillRect/>
          </a:stretch>
        </p:blipFill>
        <p:spPr bwMode="auto">
          <a:xfrm>
            <a:off x="1447800" y="2286000"/>
            <a:ext cx="5715000" cy="4388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457200"/>
            <a:ext cx="8382000" cy="40011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endParaRPr lang="ru-RU" sz="2000">
              <a:latin charset="0" pitchFamily="34" typeface="Arial"/>
              <a:cs charset="0" pitchFamily="34"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304800"/>
            <a:ext cx="8458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dirty="0" lang="ru-RU" smtClean="0"/>
              <a:t> </a:t>
            </a:r>
            <a:r>
              <a:rPr b="1" dirty="0" i="1" lang="ru-RU" smtClean="0">
                <a:latin charset="0" pitchFamily="34" typeface="Arial"/>
                <a:cs charset="0" pitchFamily="34" typeface="Arial"/>
              </a:rPr>
              <a:t>МЧС совместно с курганским отделением «Российского союза спасателей» провели  первенство по пожарно-прикладному спорту, посвященные 70-й годовщине Победы в Великой Отечественной войне. Наша команда в составе: Иванов Дмитрий, </a:t>
            </a:r>
            <a:r>
              <a:rPr b="1" dirty="0" err="1" i="1" lang="ru-RU" smtClean="0">
                <a:latin charset="0" pitchFamily="34" typeface="Arial"/>
                <a:cs charset="0" pitchFamily="34" typeface="Arial"/>
              </a:rPr>
              <a:t>Совертков</a:t>
            </a:r>
            <a:r>
              <a:rPr b="1" dirty="0" i="1" lang="ru-RU" smtClean="0">
                <a:latin charset="0" pitchFamily="34" typeface="Arial"/>
                <a:cs charset="0" pitchFamily="34" typeface="Arial"/>
              </a:rPr>
              <a:t> Евгений,  </a:t>
            </a:r>
            <a:r>
              <a:rPr b="1" dirty="0" err="1" i="1" lang="ru-RU" smtClean="0">
                <a:latin charset="0" pitchFamily="34" typeface="Arial"/>
                <a:cs charset="0" pitchFamily="34" typeface="Arial"/>
              </a:rPr>
              <a:t>Чапрасов</a:t>
            </a:r>
            <a:r>
              <a:rPr b="1" dirty="0" i="1" lang="ru-RU" smtClean="0">
                <a:latin charset="0" pitchFamily="34" typeface="Arial"/>
                <a:cs charset="0" pitchFamily="34" typeface="Arial"/>
              </a:rPr>
              <a:t> Андрей заняла </a:t>
            </a:r>
            <a:r>
              <a:rPr b="1" dirty="0" i="1" lang="en-US" smtClean="0">
                <a:latin charset="0" pitchFamily="34" typeface="Arial"/>
                <a:cs charset="0" pitchFamily="34" typeface="Arial"/>
              </a:rPr>
              <a:t>I</a:t>
            </a:r>
            <a:r>
              <a:rPr b="1" dirty="0" i="1" lang="ru-RU" smtClean="0">
                <a:latin charset="0" pitchFamily="34" typeface="Arial"/>
                <a:cs charset="0" pitchFamily="34" typeface="Arial"/>
              </a:rPr>
              <a:t> место.</a:t>
            </a:r>
            <a:endParaRPr dirty="0" i="1" lang="ru-RU">
              <a:latin charset="0" pitchFamily="34" typeface="Arial"/>
              <a:cs charset="0" pitchFamily="34" typeface="Arial"/>
            </a:endParaRPr>
          </a:p>
        </p:txBody>
      </p:sp>
      <p:pic>
        <p:nvPicPr>
          <p:cNvPr id="1026" name="Picture 2"/>
          <p:cNvPicPr>
            <a:picLocks noChangeArrowheads="1" noChangeAspect="1"/>
          </p:cNvPicPr>
          <p:nvPr/>
        </p:nvPicPr>
        <p:blipFill>
          <a:blip cstate="print" r:embed="rId2"/>
          <a:stretch>
            <a:fillRect/>
          </a:stretch>
        </p:blipFill>
        <p:spPr bwMode="auto">
          <a:xfrm>
            <a:off x="1524000" y="1905000"/>
            <a:ext cx="5562600" cy="460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rrowheads="1" noChangeAspect="1"/>
          </p:cNvPicPr>
          <p:nvPr/>
        </p:nvPicPr>
        <p:blipFill>
          <a:blip cstate="print" r:embed="rId2"/>
          <a:srcRect b="20"/>
          <a:stretch>
            <a:fillRect/>
          </a:stretch>
        </p:blipFill>
        <p:spPr bwMode="auto">
          <a:xfrm>
            <a:off x="1295400" y="2057400"/>
            <a:ext cx="636814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81000" y="304800"/>
            <a:ext cx="8001000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endParaRPr b="1" i="1" lang="ru-RU">
              <a:latin charset="0" pitchFamily="34" typeface="Arial"/>
              <a:cs charset="0" pitchFamily="34"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077200" cy="132343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i="1" lang="ru-RU" smtClean="0" sz="2000">
                <a:latin charset="0" pitchFamily="34" typeface="Arial"/>
                <a:cs charset="0" pitchFamily="34" typeface="Arial"/>
              </a:rPr>
              <a:t>5 февраля представитель ФКУ КП-5 УФСИН России по Курганской области на встрече со старшеклассниками нашей школы рассказал о поступлении в ведомственные учебные заведения по целевому направлению.</a:t>
            </a:r>
            <a:endParaRPr b="1" dirty="0" i="1" lang="ru-RU" sz="2000">
              <a:latin charset="0" pitchFamily="34" typeface="Arial"/>
              <a:cs charset="0" pitchFamily="34"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82000" cy="120032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i="1" lang="ru-RU" smtClean="0">
                <a:latin charset="0" pitchFamily="34" typeface="Arial"/>
                <a:cs charset="0" pitchFamily="34" typeface="Arial"/>
              </a:rPr>
              <a:t>6 февраля в рамках месячника оборонно-массовой и спортивной работы на территории школы проходили соревнования для учащихся 1-4 классов, посвящённые 70-летию Победы в Великой Отечественной войне.</a:t>
            </a:r>
            <a:endParaRPr b="1" dirty="0" i="1" lang="ru-RU">
              <a:latin charset="0" pitchFamily="34" typeface="Arial"/>
              <a:cs charset="0" pitchFamily="34" typeface="Arial"/>
            </a:endParaRPr>
          </a:p>
        </p:txBody>
      </p:sp>
      <p:pic>
        <p:nvPicPr>
          <p:cNvPr descr="C:\Users\учитель\Desktop\фото\Зарничка\IMG_8563.JPG" id="1026" name="Picture 2"/>
          <p:cNvPicPr>
            <a:picLocks noChangeArrowheads="1" noChangeAspect="1"/>
          </p:cNvPicPr>
          <p:nvPr/>
        </p:nvPicPr>
        <p:blipFill>
          <a:blip cstate="print" r:embed="rId2"/>
          <a:stretch>
            <a:fillRect/>
          </a:stretch>
        </p:blipFill>
        <p:spPr bwMode="auto">
          <a:xfrm>
            <a:off x="914400" y="1600200"/>
            <a:ext cx="7391400" cy="5000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382000" cy="70788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i="1" lang="ru-RU" smtClean="0" sz="2000">
                <a:latin charset="0" pitchFamily="34" typeface="Arial"/>
                <a:cs charset="0" pitchFamily="34" typeface="Arial"/>
              </a:rPr>
              <a:t>12 февраля для ребят 1-4 классов выступила артистка Филармонии г.Кургана О.В. </a:t>
            </a:r>
            <a:r>
              <a:rPr b="1" dirty="0" err="1" i="1" lang="ru-RU" smtClean="0" sz="2000">
                <a:latin charset="0" pitchFamily="34" typeface="Arial"/>
                <a:cs charset="0" pitchFamily="34" typeface="Arial"/>
              </a:rPr>
              <a:t>Манус</a:t>
            </a:r>
            <a:r>
              <a:rPr b="1" dirty="0" i="1" lang="ru-RU" smtClean="0" sz="2000">
                <a:latin charset="0" pitchFamily="34" typeface="Arial"/>
                <a:cs charset="0" pitchFamily="34" typeface="Arial"/>
              </a:rPr>
              <a:t>.</a:t>
            </a:r>
          </a:p>
        </p:txBody>
      </p:sp>
      <p:pic>
        <p:nvPicPr>
          <p:cNvPr descr="C:\Users\учитель\Desktop\фото\ОВМанус\IMG_8608.JPG" id="1026" name="Picture 2"/>
          <p:cNvPicPr>
            <a:picLocks noChangeArrowheads="1" noChangeAspect="1"/>
          </p:cNvPicPr>
          <p:nvPr/>
        </p:nvPicPr>
        <p:blipFill>
          <a:blip cstate="print" r:embed="rId2"/>
          <a:srcRect r="1"/>
          <a:stretch>
            <a:fillRect/>
          </a:stretch>
        </p:blipFill>
        <p:spPr bwMode="auto">
          <a:xfrm>
            <a:off x="914400" y="1295400"/>
            <a:ext cx="7388576" cy="5391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Arial" pitchFamily="34" charset="0"/>
                <a:cs typeface="Arial" pitchFamily="34" charset="0"/>
              </a:rPr>
              <a:t>13 февраля команда МКОУ «Мостовская СОШ» заняла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место в районной военно-спортивной игре «Зарница», посвящённой 70-летию Победы в Великой Отечественной войне. 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учитель\Desktop\фото\зарница\IMG_86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371600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57200" y="228600"/>
            <a:ext cx="8382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eaLnBrk="0" fontAlgn="base" hangingPunct="0" lvl="0">
              <a:spcBef>
                <a:spcPct val="0"/>
              </a:spcBef>
              <a:spcAft>
                <a:spcPct val="0"/>
              </a:spcAft>
            </a:pPr>
            <a:r>
              <a:rPr b="1" baseline="0" cap="none" dirty="0" i="1" kumimoji="0" lang="ru-RU" normalizeH="0" smtClean="0" strike="noStrike" u="none">
                <a:ln>
                  <a:noFill/>
                </a:ln>
                <a:solidFill>
                  <a:schemeClr val="tx1"/>
                </a:solidFill>
                <a:effectLst/>
                <a:latin charset="0" pitchFamily="34" typeface="Arial"/>
                <a:ea charset="0" pitchFamily="18" typeface="Times New Roman"/>
                <a:cs charset="0" pitchFamily="34" typeface="Arial"/>
              </a:rPr>
              <a:t>17 февраля </a:t>
            </a:r>
            <a:r>
              <a:rPr b="1" dirty="0" i="1" lang="ru-RU" smtClean="0">
                <a:latin charset="0" pitchFamily="34" typeface="Arial"/>
                <a:ea charset="0" pitchFamily="18" typeface="Times New Roman"/>
                <a:cs charset="0" pitchFamily="34" typeface="Arial"/>
              </a:rPr>
              <a:t>в </a:t>
            </a:r>
            <a:r>
              <a:rPr b="1" dirty="0" i="1" lang="ru-RU" smtClean="0">
                <a:latin charset="0" pitchFamily="34" typeface="Arial"/>
                <a:ea charset="0" pitchFamily="18" typeface="Times New Roman"/>
                <a:cs charset="0" pitchFamily="34" typeface="Arial"/>
              </a:rPr>
              <a:t>нашей школе </a:t>
            </a:r>
            <a:r>
              <a:rPr b="1" dirty="0" i="1" lang="ru-RU" smtClean="0">
                <a:latin charset="0" pitchFamily="34" typeface="Arial"/>
                <a:ea charset="0" pitchFamily="18" typeface="Times New Roman"/>
                <a:cs charset="0" pitchFamily="34" typeface="Arial"/>
              </a:rPr>
              <a:t>проходил традиционный конкурс </a:t>
            </a:r>
            <a:r>
              <a:rPr b="1" dirty="0" i="1" lang="ru-RU" smtClean="0">
                <a:latin charset="0" pitchFamily="34" typeface="Arial"/>
                <a:ea charset="0" pitchFamily="18" typeface="Times New Roman"/>
                <a:cs charset="0" pitchFamily="34" typeface="Arial"/>
              </a:rPr>
              <a:t>военно-патриотической песни «Память жива». </a:t>
            </a:r>
            <a:endParaRPr b="1" dirty="0" i="1" lang="ru-RU" smtClean="0">
              <a:latin charset="0" pitchFamily="34" typeface="Arial"/>
              <a:ea charset="0" pitchFamily="18" typeface="Times New Roman"/>
              <a:cs charset="0" pitchFamily="34" typeface="Arial"/>
            </a:endParaRPr>
          </a:p>
          <a:p>
            <a:pPr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b="1" baseline="0" cap="none" dirty="0" i="1" kumimoji="0" lang="ru-RU" normalizeH="0" smtClean="0" strike="noStrike" u="none">
                <a:ln>
                  <a:noFill/>
                </a:ln>
                <a:solidFill>
                  <a:schemeClr val="tx1"/>
                </a:solidFill>
                <a:effectLst/>
                <a:latin charset="0" pitchFamily="34" typeface="Arial"/>
                <a:ea charset="0" pitchFamily="18" typeface="Times New Roman"/>
                <a:cs charset="0" pitchFamily="34" typeface="Arial"/>
              </a:rPr>
              <a:t>В конкурсе участвовали воспитанники Мостовского детского сада, которым была вручена грамота в номинации «Приз зрительских симпатий».</a:t>
            </a:r>
            <a:endParaRPr b="1" baseline="0" cap="none" dirty="0" i="1" kumimoji="0" lang="ru-RU" normalizeH="0" smtClean="0" strike="noStrike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cs charset="0" pitchFamily="34" typeface="Arial"/>
            </a:endParaRPr>
          </a:p>
          <a:p>
            <a:pPr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b="1" baseline="0" cap="none" dirty="0" i="1" kumimoji="0" lang="ru-RU" normalizeH="0" smtClean="0" strike="noStrike" u="none">
                <a:ln>
                  <a:noFill/>
                </a:ln>
                <a:solidFill>
                  <a:schemeClr val="tx1"/>
                </a:solidFill>
                <a:effectLst/>
                <a:latin charset="0" pitchFamily="34" typeface="Arial"/>
                <a:ea charset="0" pitchFamily="18" typeface="Times New Roman"/>
                <a:cs charset="0" pitchFamily="34" typeface="Arial"/>
              </a:rPr>
              <a:t>Победителями стали 3 класс (песня «Сегодня салют»), 7 класс («Женщины в погонах») и 9 класс («Мирное небо»).</a:t>
            </a:r>
            <a:endParaRPr b="1" baseline="0" cap="none" dirty="0" i="1" kumimoji="0" lang="ru-RU" normalizeH="0" smtClean="0" strike="noStrike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cs charset="0" pitchFamily="34" typeface="Arial"/>
            </a:endParaRPr>
          </a:p>
        </p:txBody>
      </p:sp>
      <p:pic>
        <p:nvPicPr>
          <p:cNvPr descr="C:\Users\учитель\Desktop\мне\Для газеты (патриотическое воспитание)\фото для газеты\IMG_8676.JPG" id="4098" name="Picture 2"/>
          <p:cNvPicPr>
            <a:picLocks noChangeArrowheads="1" noChangeAspect="1"/>
          </p:cNvPicPr>
          <p:nvPr/>
        </p:nvPicPr>
        <p:blipFill>
          <a:blip cstate="print" r:embed="rId2"/>
          <a:stretch>
            <a:fillRect/>
          </a:stretch>
        </p:blipFill>
        <p:spPr bwMode="auto">
          <a:xfrm>
            <a:off x="838200" y="2286000"/>
            <a:ext cx="73152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243</Words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15</cp:revision>
  <dcterms:created xsi:type="dcterms:W3CDTF">2015-01-29T07:18:27Z</dcterms:created>
  <dcterms:modified xsi:type="dcterms:W3CDTF">2015-02-20T07:39:47Z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435265</vt:lpwstr>
  </property>
  <property fmtid="{D5CDD505-2E9C-101B-9397-08002B2CF9AE}" name="NXPowerLiteSettings" pid="3">
    <vt:lpwstr>F7200358026400</vt:lpwstr>
  </property>
  <property fmtid="{D5CDD505-2E9C-101B-9397-08002B2CF9AE}" name="NXPowerLiteVersion" pid="4">
    <vt:lpwstr>D5.1.3</vt:lpwstr>
  </property>
</Properties>
</file>